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593" r:id="rId3"/>
    <p:sldId id="649" r:id="rId4"/>
    <p:sldId id="634" r:id="rId5"/>
    <p:sldId id="644" r:id="rId6"/>
    <p:sldId id="643" r:id="rId7"/>
    <p:sldId id="635" r:id="rId8"/>
    <p:sldId id="636" r:id="rId9"/>
    <p:sldId id="645" r:id="rId10"/>
    <p:sldId id="638" r:id="rId11"/>
    <p:sldId id="639" r:id="rId12"/>
    <p:sldId id="640" r:id="rId13"/>
    <p:sldId id="641" r:id="rId14"/>
    <p:sldId id="642" r:id="rId15"/>
    <p:sldId id="637" r:id="rId16"/>
    <p:sldId id="646" r:id="rId17"/>
    <p:sldId id="647" r:id="rId18"/>
    <p:sldId id="64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91" autoAdjust="0"/>
  </p:normalViewPr>
  <p:slideViewPr>
    <p:cSldViewPr snapToGrid="0">
      <p:cViewPr varScale="1">
        <p:scale>
          <a:sx n="71" d="100"/>
          <a:sy n="71" d="100"/>
        </p:scale>
        <p:origin x="11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26/02/2021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2460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318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3432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862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3954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388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2246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60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504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325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780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442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311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233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11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AE295-2867-4611-B245-7D729CAAB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290" y="4960137"/>
            <a:ext cx="6733309" cy="1463040"/>
          </a:xfrm>
        </p:spPr>
        <p:txBody>
          <a:bodyPr/>
          <a:lstStyle/>
          <a:p>
            <a:r>
              <a:rPr lang="nl-NL" dirty="0"/>
              <a:t>Lerend netwerk 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2906FE-8B97-42F9-9F40-02AF30C6F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461795" cy="1463040"/>
          </a:xfrm>
        </p:spPr>
        <p:txBody>
          <a:bodyPr/>
          <a:lstStyle/>
          <a:p>
            <a:r>
              <a:rPr lang="nl-NL" i="1" dirty="0"/>
              <a:t>Samen veerkrachtig en weerbaar</a:t>
            </a:r>
          </a:p>
          <a:p>
            <a:r>
              <a:rPr lang="nl-NL" i="1" dirty="0"/>
              <a:t>Samen naar grote onderwijskansen</a:t>
            </a:r>
            <a:endParaRPr lang="nl-NL" dirty="0"/>
          </a:p>
          <a:p>
            <a:r>
              <a:rPr lang="nl-NL" dirty="0"/>
              <a:t>Kleine Kinderen Grote Kansen</a:t>
            </a:r>
          </a:p>
        </p:txBody>
      </p:sp>
      <p:pic>
        <p:nvPicPr>
          <p:cNvPr id="5" name="KBSFRB_logo_N+txt.gif">
            <a:extLst>
              <a:ext uri="{FF2B5EF4-FFF2-40B4-BE49-F238E27FC236}">
                <a16:creationId xmlns:a16="http://schemas.microsoft.com/office/drawing/2014/main" id="{D884FF01-D230-420E-9FDD-7294F3248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32" y="6009400"/>
            <a:ext cx="2433323" cy="99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Vlaanderen_is_onderwijs_en_vorming_B30mm.png">
            <a:extLst>
              <a:ext uri="{FF2B5EF4-FFF2-40B4-BE49-F238E27FC236}">
                <a16:creationId xmlns:a16="http://schemas.microsoft.com/office/drawing/2014/main" id="{0D76B33B-14BC-4200-83FB-35D881A21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566"/>
            <a:ext cx="2089861" cy="8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6" name="Picture 2" descr="Klasse – Klasse is een multimediaal communicatieplatform dat via positieve  journalistiek de betrokkenheid wil verhogen van leraren, directeurs, ouders  en leerlingen bij het onderwijsgebeuren.">
            <a:extLst>
              <a:ext uri="{FF2B5EF4-FFF2-40B4-BE49-F238E27FC236}">
                <a16:creationId xmlns:a16="http://schemas.microsoft.com/office/drawing/2014/main" id="{494041EE-EEA1-4A5B-8028-BC5F87C8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" y="4960137"/>
            <a:ext cx="1114459" cy="11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E0CCA2A-AD29-4CE6-8E8C-6D151114C114}"/>
              </a:ext>
            </a:extLst>
          </p:cNvPr>
          <p:cNvSpPr txBox="1"/>
          <p:nvPr/>
        </p:nvSpPr>
        <p:spPr>
          <a:xfrm>
            <a:off x="9615341" y="3223967"/>
            <a:ext cx="2300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26 februari 2021</a:t>
            </a:r>
          </a:p>
        </p:txBody>
      </p:sp>
    </p:spTree>
    <p:extLst>
      <p:ext uri="{BB962C8B-B14F-4D97-AF65-F5344CB8AC3E}">
        <p14:creationId xmlns:p14="http://schemas.microsoft.com/office/powerpoint/2010/main" val="269715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7AE3-4A5F-48DD-B6C7-056239F3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BE" dirty="0"/>
              <a:t>Focus op communicatie</a:t>
            </a:r>
          </a:p>
        </p:txBody>
      </p:sp>
      <p:pic>
        <p:nvPicPr>
          <p:cNvPr id="4" name="Afbeelding 3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47CEDB82-3A18-45CB-9E8A-4D9A09A4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1" b="22246"/>
          <a:stretch/>
        </p:blipFill>
        <p:spPr>
          <a:xfrm rot="21600000">
            <a:off x="5715000" y="822960"/>
            <a:ext cx="5678424" cy="5184648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8A2885-2B92-42D2-8961-F7EEFA195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werken</a:t>
            </a:r>
            <a:r>
              <a:rPr lang="en-US" dirty="0"/>
              <a:t> </a:t>
            </a:r>
            <a:r>
              <a:rPr lang="en-US" dirty="0" err="1"/>
              <a:t>communicatieve</a:t>
            </a:r>
            <a:r>
              <a:rPr lang="en-US" dirty="0"/>
              <a:t> </a:t>
            </a:r>
            <a:r>
              <a:rPr lang="en-US" dirty="0" err="1"/>
              <a:t>processen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communicatiestijl</a:t>
            </a:r>
            <a:r>
              <a:rPr lang="en-US" dirty="0"/>
              <a:t> </a:t>
            </a:r>
            <a:r>
              <a:rPr lang="en-US" dirty="0" err="1"/>
              <a:t>hanteer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communicatieve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uitdaging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mij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mee </a:t>
            </a:r>
            <a:r>
              <a:rPr lang="en-US" dirty="0" err="1"/>
              <a:t>aan</a:t>
            </a:r>
            <a:r>
              <a:rPr lang="en-US" dirty="0"/>
              <a:t> de slag </a:t>
            </a:r>
            <a:r>
              <a:rPr lang="en-US" dirty="0" err="1"/>
              <a:t>gaan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7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7AE3-4A5F-48DD-B6C7-056239F3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BE" dirty="0"/>
              <a:t>Focus op de groep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8A2885-2B92-42D2-8961-F7EEFA195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werken</a:t>
            </a:r>
            <a:r>
              <a:rPr lang="en-US" dirty="0"/>
              <a:t> </a:t>
            </a:r>
            <a:r>
              <a:rPr lang="en-US" dirty="0" err="1"/>
              <a:t>groepsdynamische</a:t>
            </a:r>
            <a:r>
              <a:rPr lang="en-US" dirty="0"/>
              <a:t> </a:t>
            </a:r>
            <a:r>
              <a:rPr lang="en-US" dirty="0" err="1"/>
              <a:t>processen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functioneer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in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groepen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om met </a:t>
            </a:r>
            <a:r>
              <a:rPr lang="en-US" dirty="0" err="1"/>
              <a:t>conflictsituaties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groepsdynamische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uitdaging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mij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mee </a:t>
            </a:r>
            <a:r>
              <a:rPr lang="en-US" dirty="0" err="1"/>
              <a:t>aan</a:t>
            </a:r>
            <a:r>
              <a:rPr lang="en-US" dirty="0"/>
              <a:t> de slag </a:t>
            </a:r>
            <a:r>
              <a:rPr lang="en-US" dirty="0" err="1"/>
              <a:t>gaan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9D6DC4-7F72-4295-9817-0CCA7B82D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2" y="4786291"/>
            <a:ext cx="2847975" cy="1600200"/>
          </a:xfrm>
          <a:prstGeom prst="rect">
            <a:avLst/>
          </a:prstGeom>
        </p:spPr>
      </p:pic>
      <p:pic>
        <p:nvPicPr>
          <p:cNvPr id="5" name="Afbeelding 4" descr="Zee van handen in het midden">
            <a:extLst>
              <a:ext uri="{FF2B5EF4-FFF2-40B4-BE49-F238E27FC236}">
                <a16:creationId xmlns:a16="http://schemas.microsoft.com/office/drawing/2014/main" id="{63012764-966B-47BA-8840-A68726C7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532" y="1593511"/>
            <a:ext cx="5990783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4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7AE3-4A5F-48DD-B6C7-056239F3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BE" dirty="0"/>
              <a:t>Focus op feedback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8A2885-2B92-42D2-8961-F7EEFA195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geef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feedback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ontvang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feedback?</a:t>
            </a:r>
          </a:p>
          <a:p>
            <a:r>
              <a:rPr lang="en-US" dirty="0"/>
              <a:t>Wat </a:t>
            </a:r>
            <a:r>
              <a:rPr lang="en-US" dirty="0" err="1"/>
              <a:t>ervaar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het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van feedback?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vaardigheden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uitdaging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mij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mee </a:t>
            </a:r>
            <a:r>
              <a:rPr lang="en-US" dirty="0" err="1"/>
              <a:t>aan</a:t>
            </a:r>
            <a:r>
              <a:rPr lang="en-US" dirty="0"/>
              <a:t> de slag </a:t>
            </a:r>
            <a:r>
              <a:rPr lang="en-US" dirty="0" err="1"/>
              <a:t>gaan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9C749D-8DE1-4576-B09C-D5646725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28" y="4971048"/>
            <a:ext cx="2847975" cy="1600200"/>
          </a:xfrm>
          <a:prstGeom prst="rect">
            <a:avLst/>
          </a:prstGeom>
        </p:spPr>
      </p:pic>
      <p:pic>
        <p:nvPicPr>
          <p:cNvPr id="5" name="Afbeelding 4" descr="Drie jonge vrouwen die in een café werken">
            <a:extLst>
              <a:ext uri="{FF2B5EF4-FFF2-40B4-BE49-F238E27FC236}">
                <a16:creationId xmlns:a16="http://schemas.microsoft.com/office/drawing/2014/main" id="{7F3756C0-20F6-494E-8470-82406ADDD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248" y="1490093"/>
            <a:ext cx="6423151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7AE3-4A5F-48DD-B6C7-056239F3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BE" dirty="0"/>
              <a:t>Focus op jezelf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8A2885-2B92-42D2-8961-F7EEFA195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over </a:t>
            </a:r>
            <a:r>
              <a:rPr lang="en-US" dirty="0" err="1"/>
              <a:t>mezelf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voel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me over </a:t>
            </a:r>
            <a:r>
              <a:rPr lang="en-US" dirty="0" err="1"/>
              <a:t>mezelf</a:t>
            </a:r>
            <a:r>
              <a:rPr lang="en-US" dirty="0"/>
              <a:t>?</a:t>
            </a:r>
          </a:p>
          <a:p>
            <a:r>
              <a:rPr lang="en-US" dirty="0"/>
              <a:t>Hoe presenter </a:t>
            </a:r>
            <a:r>
              <a:rPr lang="en-US" dirty="0" err="1"/>
              <a:t>ik</a:t>
            </a:r>
            <a:r>
              <a:rPr lang="en-US" dirty="0"/>
              <a:t> me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onzekerheden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verwachtingen</a:t>
            </a:r>
            <a:r>
              <a:rPr lang="en-US" dirty="0"/>
              <a:t> </a:t>
            </a:r>
            <a:r>
              <a:rPr lang="en-US" dirty="0" err="1"/>
              <a:t>ervaar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inzichten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uitdaging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mij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mee </a:t>
            </a:r>
            <a:r>
              <a:rPr lang="en-US" dirty="0" err="1"/>
              <a:t>aan</a:t>
            </a:r>
            <a:r>
              <a:rPr lang="en-US" dirty="0"/>
              <a:t> de slag </a:t>
            </a:r>
            <a:r>
              <a:rPr lang="en-US" dirty="0" err="1"/>
              <a:t>gaan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D90853-DF09-41AA-9EEB-FC6A2FA2C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70" y="4786291"/>
            <a:ext cx="2847975" cy="1600200"/>
          </a:xfrm>
          <a:prstGeom prst="rect">
            <a:avLst/>
          </a:prstGeom>
        </p:spPr>
      </p:pic>
      <p:pic>
        <p:nvPicPr>
          <p:cNvPr id="5" name="Afbeelding 4" descr="Schijnwerper op een donker mistig podium">
            <a:extLst>
              <a:ext uri="{FF2B5EF4-FFF2-40B4-BE49-F238E27FC236}">
                <a16:creationId xmlns:a16="http://schemas.microsoft.com/office/drawing/2014/main" id="{3C3DFA72-EA66-4C56-9304-72046504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746" y="1479904"/>
            <a:ext cx="6161235" cy="41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9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7AE3-4A5F-48DD-B6C7-056239F3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BE" dirty="0"/>
              <a:t>Focus op weerbaar en veerkrachtig zijn.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8A2885-2B92-42D2-8961-F7EEFA195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/>
          <a:lstStyle/>
          <a:p>
            <a:r>
              <a:rPr lang="en-US" dirty="0"/>
              <a:t>(H)Erken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 </a:t>
            </a:r>
            <a:r>
              <a:rPr lang="en-US" dirty="0" err="1"/>
              <a:t>herkennen</a:t>
            </a:r>
            <a:r>
              <a:rPr lang="en-US" dirty="0"/>
              <a:t>?</a:t>
            </a:r>
          </a:p>
          <a:p>
            <a:r>
              <a:rPr lang="en-US" dirty="0"/>
              <a:t>Wat doe </a:t>
            </a:r>
            <a:r>
              <a:rPr lang="en-US" dirty="0" err="1"/>
              <a:t>ik</a:t>
            </a:r>
            <a:r>
              <a:rPr lang="en-US" dirty="0"/>
              <a:t> met die </a:t>
            </a:r>
            <a:r>
              <a:rPr lang="en-US" dirty="0" err="1"/>
              <a:t>grenzen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reageer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op stress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tegenslag</a:t>
            </a:r>
            <a:r>
              <a:rPr lang="en-US" dirty="0"/>
              <a:t>?</a:t>
            </a:r>
          </a:p>
          <a:p>
            <a:r>
              <a:rPr lang="en-US" dirty="0"/>
              <a:t>Wat </a:t>
            </a:r>
            <a:r>
              <a:rPr lang="en-US" dirty="0" err="1"/>
              <a:t>helpt</a:t>
            </a:r>
            <a:r>
              <a:rPr lang="en-US" dirty="0"/>
              <a:t> me om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met stress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tegenslag</a:t>
            </a:r>
            <a:r>
              <a:rPr lang="en-US" dirty="0"/>
              <a:t>?</a:t>
            </a:r>
          </a:p>
          <a:p>
            <a:r>
              <a:rPr lang="en-US" dirty="0"/>
              <a:t>Hoe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bouwen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weerbaarheid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veerkracht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06ABDA-B0E6-4ED9-9ECB-986A8844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00" y="5219700"/>
            <a:ext cx="2847975" cy="16002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09E3AF6-20C9-4C9E-9ABE-E0BDA1477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31" y="1695363"/>
            <a:ext cx="5906171" cy="376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9B808-8DFB-440A-8857-D0075B6CA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651956" cy="1499616"/>
          </a:xfrm>
        </p:spPr>
        <p:txBody>
          <a:bodyPr/>
          <a:lstStyle/>
          <a:p>
            <a:r>
              <a:rPr lang="nl-BE" dirty="0">
                <a:highlight>
                  <a:srgbClr val="FFFF00"/>
                </a:highlight>
              </a:rPr>
              <a:t>Hoe? </a:t>
            </a:r>
            <a:r>
              <a:rPr lang="nl-BE" dirty="0"/>
              <a:t>Focus op persoon: jaar 1, eigen niveau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A57F94-2AD6-4B61-AE57-F22BD91D4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College ‘s per thema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Flexweek: workshops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                 klascasus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College ‘s per thema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Flexweek: workshops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                 klascasus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                 coaching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 err="1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Assessmecoaching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College ‘s per thema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Flexweek: workshops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nl-BE" sz="1800" b="1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0"/>
              </a:rPr>
              <a:t>                 klascasus</a:t>
            </a:r>
            <a:endParaRPr lang="nl-BE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EACE230D-F98B-4A11-BF6C-BBFFF6772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44813"/>
              </p:ext>
            </p:extLst>
          </p:nvPr>
        </p:nvGraphicFramePr>
        <p:xfrm>
          <a:off x="882316" y="2286000"/>
          <a:ext cx="8552500" cy="299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250">
                  <a:extLst>
                    <a:ext uri="{9D8B030D-6E8A-4147-A177-3AD203B41FA5}">
                      <a16:colId xmlns:a16="http://schemas.microsoft.com/office/drawing/2014/main" val="365323313"/>
                    </a:ext>
                  </a:extLst>
                </a:gridCol>
                <a:gridCol w="4276250">
                  <a:extLst>
                    <a:ext uri="{9D8B030D-6E8A-4147-A177-3AD203B41FA5}">
                      <a16:colId xmlns:a16="http://schemas.microsoft.com/office/drawing/2014/main" val="2699106966"/>
                    </a:ext>
                  </a:extLst>
                </a:gridCol>
              </a:tblGrid>
              <a:tr h="1499616"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College ‘s in halve klasgroepen</a:t>
                      </a:r>
                    </a:p>
                    <a:p>
                      <a:r>
                        <a:rPr lang="nl-BE" dirty="0"/>
                        <a:t> - theoretische kaders</a:t>
                      </a:r>
                    </a:p>
                    <a:p>
                      <a:r>
                        <a:rPr lang="nl-BE" dirty="0"/>
                        <a:t>- oefeningen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Flexweek:</a:t>
                      </a:r>
                    </a:p>
                    <a:p>
                      <a:r>
                        <a:rPr lang="nl-BE" dirty="0"/>
                        <a:t> - in onbekende groep</a:t>
                      </a:r>
                    </a:p>
                    <a:p>
                      <a:r>
                        <a:rPr lang="nl-BE" dirty="0"/>
                        <a:t> - ervaren dooropdrachten en reflectie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38373"/>
                  </a:ext>
                </a:extLst>
              </a:tr>
              <a:tr h="1499616"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Tussentijdse opdrachten (</a:t>
                      </a:r>
                      <a:r>
                        <a:rPr lang="nl-BE" dirty="0" err="1"/>
                        <a:t>selfscan</a:t>
                      </a:r>
                      <a:r>
                        <a:rPr lang="nl-BE" dirty="0"/>
                        <a:t>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Actieplan: waar wil ik in groeien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990469"/>
                  </a:ext>
                </a:extLst>
              </a:tr>
            </a:tbl>
          </a:graphicData>
        </a:graphic>
      </p:graphicFrame>
      <p:sp>
        <p:nvSpPr>
          <p:cNvPr id="7" name="Pijl: rechts 6">
            <a:extLst>
              <a:ext uri="{FF2B5EF4-FFF2-40B4-BE49-F238E27FC236}">
                <a16:creationId xmlns:a16="http://schemas.microsoft.com/office/drawing/2014/main" id="{667479CF-8943-4A0B-A0C5-2AF0DB729EB1}"/>
              </a:ext>
            </a:extLst>
          </p:cNvPr>
          <p:cNvSpPr/>
          <p:nvPr/>
        </p:nvSpPr>
        <p:spPr>
          <a:xfrm>
            <a:off x="1024128" y="3641558"/>
            <a:ext cx="8585093" cy="14405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61FB5A-C7B2-4DF8-B784-53F69C1E47B8}"/>
              </a:ext>
            </a:extLst>
          </p:cNvPr>
          <p:cNvSpPr txBox="1"/>
          <p:nvPr/>
        </p:nvSpPr>
        <p:spPr>
          <a:xfrm>
            <a:off x="9801520" y="3568085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presentatie</a:t>
            </a:r>
          </a:p>
        </p:txBody>
      </p:sp>
    </p:spTree>
    <p:extLst>
      <p:ext uri="{BB962C8B-B14F-4D97-AF65-F5344CB8AC3E}">
        <p14:creationId xmlns:p14="http://schemas.microsoft.com/office/powerpoint/2010/main" val="76270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mpje flexweek">
            <a:hlinkClick r:id="" action="ppaction://media"/>
            <a:extLst>
              <a:ext uri="{FF2B5EF4-FFF2-40B4-BE49-F238E27FC236}">
                <a16:creationId xmlns:a16="http://schemas.microsoft.com/office/drawing/2014/main" id="{84E186E4-8177-44C4-A076-94FCD516D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50" y="532656"/>
            <a:ext cx="10298113" cy="57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0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Oneindige vraagtekens in 3D-weergave">
            <a:extLst>
              <a:ext uri="{FF2B5EF4-FFF2-40B4-BE49-F238E27FC236}">
                <a16:creationId xmlns:a16="http://schemas.microsoft.com/office/drawing/2014/main" id="{17CE9C2D-6773-4AE4-91C1-85951454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19" r="-1" b="-1"/>
          <a:stretch/>
        </p:blipFill>
        <p:spPr>
          <a:xfrm>
            <a:off x="882650" y="68263"/>
            <a:ext cx="10298113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10787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2CD72-DEF5-42DD-891B-F04388BD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anchor="ctr">
            <a:normAutofit/>
          </a:bodyPr>
          <a:lstStyle/>
          <a:p>
            <a:r>
              <a:rPr lang="nl-BE" dirty="0"/>
              <a:t>Dank voor je interesse!</a:t>
            </a:r>
            <a:br>
              <a:rPr lang="nl-BE" dirty="0"/>
            </a:br>
            <a:endParaRPr lang="nl-BE" dirty="0"/>
          </a:p>
        </p:txBody>
      </p:sp>
      <p:pic>
        <p:nvPicPr>
          <p:cNvPr id="1026" name="Picture 2" descr="Have A Nice Day Thank You GIF by magic.mountain">
            <a:extLst>
              <a:ext uri="{FF2B5EF4-FFF2-40B4-BE49-F238E27FC236}">
                <a16:creationId xmlns:a16="http://schemas.microsoft.com/office/drawing/2014/main" id="{04B3EC54-C0FB-425D-AD25-29186748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2484" y="2286000"/>
            <a:ext cx="4023360" cy="402336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0640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 fontScale="90000"/>
          </a:bodyPr>
          <a:lstStyle/>
          <a:p>
            <a:r>
              <a:rPr lang="nl-NL" sz="4000" dirty="0"/>
              <a:t>Focus op persoon in de lerarenopleiding</a:t>
            </a:r>
            <a:br>
              <a:rPr lang="nl-NL" sz="4000" dirty="0"/>
            </a:br>
            <a:r>
              <a:rPr lang="nl-NL" sz="4000" dirty="0"/>
              <a:t>Lager onderwijs</a:t>
            </a:r>
          </a:p>
        </p:txBody>
      </p:sp>
      <p:pic>
        <p:nvPicPr>
          <p:cNvPr id="5" name="Tijdelijke aanduiding voor inhoud 4" descr="Afbeelding met persoon, binnen, tafel, person&#10;&#10;Automatisch gegenereerde beschrijving">
            <a:extLst>
              <a:ext uri="{FF2B5EF4-FFF2-40B4-BE49-F238E27FC236}">
                <a16:creationId xmlns:a16="http://schemas.microsoft.com/office/drawing/2014/main" id="{F2ED4343-7DDC-4BDF-9DF6-88D8BB94AC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1221" r="-1" b="22585"/>
          <a:stretch/>
        </p:blipFill>
        <p:spPr>
          <a:xfrm>
            <a:off x="20" y="-1"/>
            <a:ext cx="12188932" cy="457200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Katrien Hens</a:t>
            </a:r>
          </a:p>
          <a:p>
            <a:r>
              <a:rPr lang="en-US" dirty="0"/>
              <a:t>Karel de Grote </a:t>
            </a:r>
            <a:r>
              <a:rPr lang="en-US" dirty="0" err="1"/>
              <a:t>Hogeschool</a:t>
            </a:r>
            <a:r>
              <a:rPr lang="en-US" dirty="0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C6E97B-34E3-4E64-ACF5-512911C604CD}"/>
              </a:ext>
            </a:extLst>
          </p:cNvPr>
          <p:cNvSpPr txBox="1"/>
          <p:nvPr/>
        </p:nvSpPr>
        <p:spPr>
          <a:xfrm>
            <a:off x="10575037" y="4627569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gras, buiten, veld, lucht&#10;&#10;Automatisch gegenereerde beschrijving">
            <a:extLst>
              <a:ext uri="{FF2B5EF4-FFF2-40B4-BE49-F238E27FC236}">
                <a16:creationId xmlns:a16="http://schemas.microsoft.com/office/drawing/2014/main" id="{857DD735-A398-44B5-85C9-96282323D1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9856" y="677732"/>
            <a:ext cx="5630993" cy="5630993"/>
          </a:xfrm>
        </p:spPr>
      </p:pic>
    </p:spTree>
    <p:extLst>
      <p:ext uri="{BB962C8B-B14F-4D97-AF65-F5344CB8AC3E}">
        <p14:creationId xmlns:p14="http://schemas.microsoft.com/office/powerpoint/2010/main" val="215138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anchor="ctr">
            <a:normAutofit/>
          </a:bodyPr>
          <a:lstStyle/>
          <a:p>
            <a:r>
              <a:rPr lang="nl-NL">
                <a:highlight>
                  <a:srgbClr val="FFFF00"/>
                </a:highlight>
              </a:rPr>
              <a:t>Waarom</a:t>
            </a:r>
            <a:r>
              <a:rPr lang="nl-NL"/>
              <a:t> Focus op persoon?</a:t>
            </a:r>
            <a:endParaRPr lang="nl-BE"/>
          </a:p>
        </p:txBody>
      </p:sp>
      <p:pic>
        <p:nvPicPr>
          <p:cNvPr id="6" name="Tijdelijke aanduiding voor inhoud 5" descr="Plantenscheuten die uit de grond komen">
            <a:extLst>
              <a:ext uri="{FF2B5EF4-FFF2-40B4-BE49-F238E27FC236}">
                <a16:creationId xmlns:a16="http://schemas.microsoft.com/office/drawing/2014/main" id="{2924550A-1E10-49CC-B51B-D845C4A50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41" r="7451" b="-1"/>
          <a:stretch/>
        </p:blipFill>
        <p:spPr>
          <a:xfrm>
            <a:off x="5715000" y="822960"/>
            <a:ext cx="5678424" cy="5184648"/>
          </a:xfr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Hoge cijfers van uitval onder leerkrachten.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Veranderende maatschappij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Leren leven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Feel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good</a:t>
            </a:r>
            <a:r>
              <a:rPr lang="nl-NL" dirty="0"/>
              <a:t>.</a:t>
            </a:r>
            <a:endParaRPr lang="nl-NL" b="0" i="0" dirty="0">
              <a:effectLst/>
            </a:endParaRP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Voertuig dat een heuvel op rijdt op het platteland">
            <a:extLst>
              <a:ext uri="{FF2B5EF4-FFF2-40B4-BE49-F238E27FC236}">
                <a16:creationId xmlns:a16="http://schemas.microsoft.com/office/drawing/2014/main" id="{C3890767-1BCC-49CF-9038-939FD8576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275204-A9B3-472F-A75E-1B593ED9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278" y="0"/>
            <a:ext cx="8193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3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8FBB4-E592-4605-936B-E5C0DA5C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highlight>
                  <a:srgbClr val="FFFF00"/>
                </a:highlight>
              </a:rPr>
              <a:t>Wat</a:t>
            </a:r>
            <a:r>
              <a:rPr lang="nl-BE" dirty="0"/>
              <a:t> doen we binnen FOCUS OP PERSOON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312C464-8623-4028-9AC6-2436A25C9AB4}"/>
              </a:ext>
            </a:extLst>
          </p:cNvPr>
          <p:cNvSpPr txBox="1"/>
          <p:nvPr/>
        </p:nvSpPr>
        <p:spPr>
          <a:xfrm>
            <a:off x="1524000" y="4074695"/>
            <a:ext cx="8919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/>
              <a:t>focus op </a:t>
            </a:r>
            <a:r>
              <a:rPr lang="nl-BE" sz="2400" u="sng" dirty="0"/>
              <a:t>communicatie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/>
              <a:t>focus op </a:t>
            </a:r>
            <a:r>
              <a:rPr lang="nl-BE" sz="2400" u="sng" dirty="0"/>
              <a:t>feedback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/>
              <a:t> focus op de </a:t>
            </a:r>
            <a:r>
              <a:rPr lang="nl-BE" sz="2400" u="sng" dirty="0"/>
              <a:t>groep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/>
              <a:t>focus op </a:t>
            </a:r>
            <a:r>
              <a:rPr lang="nl-BE" sz="2400" u="sng" dirty="0"/>
              <a:t>jezelf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nl-BE" sz="2400" dirty="0"/>
              <a:t>focus op </a:t>
            </a:r>
            <a:r>
              <a:rPr lang="nl-BE" sz="2400" u="sng" dirty="0"/>
              <a:t>weerbaar</a:t>
            </a:r>
            <a:r>
              <a:rPr lang="nl-BE" sz="2400" dirty="0"/>
              <a:t> en </a:t>
            </a:r>
            <a:r>
              <a:rPr lang="nl-BE" sz="2400" u="sng" dirty="0"/>
              <a:t>veerkrachtig</a:t>
            </a:r>
            <a:r>
              <a:rPr lang="nl-BE" sz="2400" dirty="0"/>
              <a:t> zijn</a:t>
            </a:r>
          </a:p>
        </p:txBody>
      </p:sp>
      <p:sp>
        <p:nvSpPr>
          <p:cNvPr id="9" name="Pijl: omhoog 8">
            <a:extLst>
              <a:ext uri="{FF2B5EF4-FFF2-40B4-BE49-F238E27FC236}">
                <a16:creationId xmlns:a16="http://schemas.microsoft.com/office/drawing/2014/main" id="{A537DC93-0FC5-471D-A4A1-004D162875BF}"/>
              </a:ext>
            </a:extLst>
          </p:cNvPr>
          <p:cNvSpPr/>
          <p:nvPr/>
        </p:nvSpPr>
        <p:spPr>
          <a:xfrm rot="19502109">
            <a:off x="3705726" y="3097400"/>
            <a:ext cx="673769" cy="9772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omhoog 9">
            <a:extLst>
              <a:ext uri="{FF2B5EF4-FFF2-40B4-BE49-F238E27FC236}">
                <a16:creationId xmlns:a16="http://schemas.microsoft.com/office/drawing/2014/main" id="{2A5572E0-FC32-474A-B7ED-C5E0952CBC19}"/>
              </a:ext>
            </a:extLst>
          </p:cNvPr>
          <p:cNvSpPr/>
          <p:nvPr/>
        </p:nvSpPr>
        <p:spPr>
          <a:xfrm rot="1947105">
            <a:off x="7672766" y="3169108"/>
            <a:ext cx="673876" cy="10130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11" name="Tabel 11">
            <a:extLst>
              <a:ext uri="{FF2B5EF4-FFF2-40B4-BE49-F238E27FC236}">
                <a16:creationId xmlns:a16="http://schemas.microsoft.com/office/drawing/2014/main" id="{6C58608C-D9B8-4CFC-BC84-BED2F06FE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03510"/>
              </p:ext>
            </p:extLst>
          </p:nvPr>
        </p:nvGraphicFramePr>
        <p:xfrm>
          <a:off x="1684421" y="1868905"/>
          <a:ext cx="875899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9495">
                  <a:extLst>
                    <a:ext uri="{9D8B030D-6E8A-4147-A177-3AD203B41FA5}">
                      <a16:colId xmlns:a16="http://schemas.microsoft.com/office/drawing/2014/main" val="3708872498"/>
                    </a:ext>
                  </a:extLst>
                </a:gridCol>
                <a:gridCol w="4379495">
                  <a:extLst>
                    <a:ext uri="{9D8B030D-6E8A-4147-A177-3AD203B41FA5}">
                      <a16:colId xmlns:a16="http://schemas.microsoft.com/office/drawing/2014/main" val="551226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BE" sz="2200" dirty="0"/>
                        <a:t>Eerste jaar: ontdekkingstocht op </a:t>
                      </a:r>
                    </a:p>
                    <a:p>
                      <a:pPr algn="ctr"/>
                      <a:r>
                        <a:rPr lang="nl-BE" sz="2200" b="1" dirty="0">
                          <a:solidFill>
                            <a:schemeClr val="accent1"/>
                          </a:solidFill>
                        </a:rPr>
                        <a:t>eigen</a:t>
                      </a:r>
                      <a:r>
                        <a:rPr lang="nl-BE" sz="22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nl-BE" sz="2200" b="1" dirty="0">
                          <a:solidFill>
                            <a:schemeClr val="accent1"/>
                          </a:solidFill>
                        </a:rPr>
                        <a:t>niveau</a:t>
                      </a:r>
                      <a:r>
                        <a:rPr lang="nl-BE" sz="2200" dirty="0">
                          <a:solidFill>
                            <a:schemeClr val="accent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nl-BE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200" dirty="0"/>
                        <a:t>Tweede jaar: ontdekkingstocht op </a:t>
                      </a:r>
                      <a:r>
                        <a:rPr lang="nl-BE" sz="2200" b="1" dirty="0" err="1">
                          <a:solidFill>
                            <a:schemeClr val="accent1"/>
                          </a:solidFill>
                        </a:rPr>
                        <a:t>leerlingniveau</a:t>
                      </a:r>
                      <a:r>
                        <a:rPr lang="nl-BE" sz="2200" dirty="0">
                          <a:solidFill>
                            <a:schemeClr val="accent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nl-BE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574267"/>
                  </a:ext>
                </a:extLst>
              </a:tr>
            </a:tbl>
          </a:graphicData>
        </a:graphic>
      </p:graphicFrame>
      <p:sp>
        <p:nvSpPr>
          <p:cNvPr id="16" name="Ovaal 15">
            <a:extLst>
              <a:ext uri="{FF2B5EF4-FFF2-40B4-BE49-F238E27FC236}">
                <a16:creationId xmlns:a16="http://schemas.microsoft.com/office/drawing/2014/main" id="{355D18A4-58F5-4DE8-9460-51BC32368CB0}"/>
              </a:ext>
            </a:extLst>
          </p:cNvPr>
          <p:cNvSpPr/>
          <p:nvPr/>
        </p:nvSpPr>
        <p:spPr>
          <a:xfrm>
            <a:off x="3015917" y="3952776"/>
            <a:ext cx="6160168" cy="25282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293BED1-75F9-4C9E-AC3A-2E85A8567D6A}"/>
              </a:ext>
            </a:extLst>
          </p:cNvPr>
          <p:cNvSpPr txBox="1"/>
          <p:nvPr/>
        </p:nvSpPr>
        <p:spPr>
          <a:xfrm>
            <a:off x="4251158" y="4767192"/>
            <a:ext cx="3689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 dirty="0"/>
              <a:t>Reflectievaardigheden</a:t>
            </a:r>
          </a:p>
        </p:txBody>
      </p:sp>
    </p:spTree>
    <p:extLst>
      <p:ext uri="{BB962C8B-B14F-4D97-AF65-F5344CB8AC3E}">
        <p14:creationId xmlns:p14="http://schemas.microsoft.com/office/powerpoint/2010/main" val="189970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4265A-1CA1-4E82-8FF1-C3F6C347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op persoon:  jaar 2, </a:t>
            </a:r>
            <a:r>
              <a:rPr lang="nl-BE" dirty="0" err="1"/>
              <a:t>leerlingniveau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0E29F-7FD5-4B02-8BC4-02375A94F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GRROW : op student- en leerling-niveau (o.a. </a:t>
            </a:r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kindgesprekken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sociale ontwikkeling van het schoolkind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Motivatiepsychologie, talenten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Sociale vaardigheden en communicatie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Groepsdynamica, groepsvorming, invloed van de klascontext op sociale relaties</a:t>
            </a:r>
            <a:endParaRPr lang="nl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Weerbaarheid en veerkracht : zelfbeeld,  assertiviteit en weerbaarheid</a:t>
            </a:r>
          </a:p>
          <a:p>
            <a:endParaRPr lang="nl-BE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656B5575-A4B6-43EF-A56B-447585917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243323"/>
              </p:ext>
            </p:extLst>
          </p:nvPr>
        </p:nvGraphicFramePr>
        <p:xfrm>
          <a:off x="737937" y="5358384"/>
          <a:ext cx="1100488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294">
                  <a:extLst>
                    <a:ext uri="{9D8B030D-6E8A-4147-A177-3AD203B41FA5}">
                      <a16:colId xmlns:a16="http://schemas.microsoft.com/office/drawing/2014/main" val="2281881312"/>
                    </a:ext>
                  </a:extLst>
                </a:gridCol>
                <a:gridCol w="3668294">
                  <a:extLst>
                    <a:ext uri="{9D8B030D-6E8A-4147-A177-3AD203B41FA5}">
                      <a16:colId xmlns:a16="http://schemas.microsoft.com/office/drawing/2014/main" val="3474047935"/>
                    </a:ext>
                  </a:extLst>
                </a:gridCol>
                <a:gridCol w="3668294">
                  <a:extLst>
                    <a:ext uri="{9D8B030D-6E8A-4147-A177-3AD203B41FA5}">
                      <a16:colId xmlns:a16="http://schemas.microsoft.com/office/drawing/2014/main" val="2047038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College ‘s per thema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Flexweek: workshops</a:t>
                      </a:r>
                    </a:p>
                    <a:p>
                      <a:pPr algn="ctr"/>
                      <a:r>
                        <a:rPr lang="nl-BE" dirty="0"/>
                        <a:t>                 klascasus</a:t>
                      </a:r>
                    </a:p>
                    <a:p>
                      <a:pPr algn="ctr"/>
                      <a:r>
                        <a:rPr lang="nl-BE" dirty="0"/>
                        <a:t>                 coaching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Assessment: presentatie klascasus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86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1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4265A-1CA1-4E82-8FF1-C3F6C347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Focus op persoon:  jaar 1, eigen niveau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0E29F-7FD5-4B02-8BC4-02375A94F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focus op communicatie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focus op 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focus op de groep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focus op jezelf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focus op weerbaar en veerkrachtig zijn.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84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5ADED9-0598-4501-9B89-2F9EF78F314C}">
  <we:reference id="wa104379370" version="2.0.0.0" store="nl-NL" storeType="OMEX"/>
  <we:alternateReferences>
    <we:reference id="wa104379370" version="2.0.0.0" store="WA10437937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529</Words>
  <Application>Microsoft Office PowerPoint</Application>
  <PresentationFormat>Breedbeeld</PresentationFormat>
  <Paragraphs>111</Paragraphs>
  <Slides>18</Slides>
  <Notes>16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Tw Cen MT</vt:lpstr>
      <vt:lpstr>Tw Cen MT Condensed</vt:lpstr>
      <vt:lpstr>Wingdings 3</vt:lpstr>
      <vt:lpstr>Integraal</vt:lpstr>
      <vt:lpstr>Lerend netwerk 1</vt:lpstr>
      <vt:lpstr>Focus op persoon in de lerarenopleiding Lager onderwijs</vt:lpstr>
      <vt:lpstr>PowerPoint-presentatie</vt:lpstr>
      <vt:lpstr>Waarom Focus op persoon?</vt:lpstr>
      <vt:lpstr>PowerPoint-presentatie</vt:lpstr>
      <vt:lpstr>PowerPoint-presentatie</vt:lpstr>
      <vt:lpstr>Wat doen we binnen FOCUS OP PERSOON</vt:lpstr>
      <vt:lpstr>Focus op persoon:  jaar 2, leerlingniveau</vt:lpstr>
      <vt:lpstr>Focus op persoon:  jaar 1, eigen niveau</vt:lpstr>
      <vt:lpstr>Focus op communicatie</vt:lpstr>
      <vt:lpstr>Focus op de groep</vt:lpstr>
      <vt:lpstr>Focus op feedback</vt:lpstr>
      <vt:lpstr>Focus op jezelf</vt:lpstr>
      <vt:lpstr>Focus op weerbaar en veerkrachtig zijn.</vt:lpstr>
      <vt:lpstr>Hoe? Focus op persoon: jaar 1, eigen niveau</vt:lpstr>
      <vt:lpstr>PowerPoint-presentatie</vt:lpstr>
      <vt:lpstr>PowerPoint-presentatie</vt:lpstr>
      <vt:lpstr>Dank voor je interesse!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Lerend netwerk 1</dc:title>
  <dc:creator>Hens Katrien</dc:creator>
  <cp:lastModifiedBy>Hens Katrien</cp:lastModifiedBy>
  <cp:revision>21</cp:revision>
  <dcterms:created xsi:type="dcterms:W3CDTF">2021-02-18T10:45:47Z</dcterms:created>
  <dcterms:modified xsi:type="dcterms:W3CDTF">2021-02-26T08:32:16Z</dcterms:modified>
</cp:coreProperties>
</file>